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1" autoAdjust="0"/>
    <p:restoredTop sz="94660"/>
  </p:normalViewPr>
  <p:slideViewPr>
    <p:cSldViewPr snapToGrid="0">
      <p:cViewPr varScale="1">
        <p:scale>
          <a:sx n="46" d="100"/>
          <a:sy n="46" d="100"/>
        </p:scale>
        <p:origin x="618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1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089FF-5596-4A37-9961-77790CE3269E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3FD89-D059-4892-8BCE-3C95ACBB6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876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089FF-5596-4A37-9961-77790CE3269E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3FD89-D059-4892-8BCE-3C95ACBB6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294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089FF-5596-4A37-9961-77790CE3269E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3FD89-D059-4892-8BCE-3C95ACBB6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726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089FF-5596-4A37-9961-77790CE3269E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3FD89-D059-4892-8BCE-3C95ACBB6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914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089FF-5596-4A37-9961-77790CE3269E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3FD89-D059-4892-8BCE-3C95ACBB6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9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089FF-5596-4A37-9961-77790CE3269E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3FD89-D059-4892-8BCE-3C95ACBB6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692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089FF-5596-4A37-9961-77790CE3269E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3FD89-D059-4892-8BCE-3C95ACBB6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328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089FF-5596-4A37-9961-77790CE3269E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3FD89-D059-4892-8BCE-3C95ACBB6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662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089FF-5596-4A37-9961-77790CE3269E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3FD89-D059-4892-8BCE-3C95ACBB6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236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089FF-5596-4A37-9961-77790CE3269E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3FD89-D059-4892-8BCE-3C95ACBB6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668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089FF-5596-4A37-9961-77790CE3269E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3FD89-D059-4892-8BCE-3C95ACBB6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845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089FF-5596-4A37-9961-77790CE3269E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3FD89-D059-4892-8BCE-3C95ACBB6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354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1.wav"/><Relationship Id="rId7" Type="http://schemas.openxmlformats.org/officeDocument/2006/relationships/image" Target="../media/image2.jpeg"/><Relationship Id="rId2" Type="http://schemas.microsoft.com/office/2007/relationships/media" Target="../media/media1.wav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1.bin"/><Relationship Id="rId4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audio" Target="../media/media10.wav"/><Relationship Id="rId7" Type="http://schemas.openxmlformats.org/officeDocument/2006/relationships/oleObject" Target="../embeddings/oleObject9.bin"/><Relationship Id="rId2" Type="http://schemas.microsoft.com/office/2007/relationships/media" Target="../media/media10.wav"/><Relationship Id="rId1" Type="http://schemas.openxmlformats.org/officeDocument/2006/relationships/vmlDrawing" Target="../drawings/vmlDrawing8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8.bin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audio" Target="../media/media11.wav"/><Relationship Id="rId7" Type="http://schemas.openxmlformats.org/officeDocument/2006/relationships/oleObject" Target="../embeddings/oleObject11.bin"/><Relationship Id="rId2" Type="http://schemas.microsoft.com/office/2007/relationships/media" Target="../media/media11.wav"/><Relationship Id="rId1" Type="http://schemas.openxmlformats.org/officeDocument/2006/relationships/vmlDrawing" Target="../drawings/vmlDrawing9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5" Type="http://schemas.openxmlformats.org/officeDocument/2006/relationships/image" Target="../media/image3.pn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3.wav"/><Relationship Id="rId1" Type="http://schemas.microsoft.com/office/2007/relationships/media" Target="../media/media13.wav"/><Relationship Id="rId6" Type="http://schemas.openxmlformats.org/officeDocument/2006/relationships/image" Target="../media/image3.png"/><Relationship Id="rId5" Type="http://schemas.openxmlformats.org/officeDocument/2006/relationships/image" Target="../media/image25.jpeg"/><Relationship Id="rId4" Type="http://schemas.openxmlformats.org/officeDocument/2006/relationships/image" Target="../media/image24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2.wav"/><Relationship Id="rId7" Type="http://schemas.openxmlformats.org/officeDocument/2006/relationships/image" Target="../media/image5.jpeg"/><Relationship Id="rId2" Type="http://schemas.microsoft.com/office/2007/relationships/media" Target="../media/media2.wav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png"/><Relationship Id="rId5" Type="http://schemas.openxmlformats.org/officeDocument/2006/relationships/oleObject" Target="../embeddings/oleObject2.bin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3.wav"/><Relationship Id="rId7" Type="http://schemas.openxmlformats.org/officeDocument/2006/relationships/image" Target="../media/image7.jpeg"/><Relationship Id="rId2" Type="http://schemas.microsoft.com/office/2007/relationships/media" Target="../media/media3.wav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png"/><Relationship Id="rId5" Type="http://schemas.openxmlformats.org/officeDocument/2006/relationships/oleObject" Target="../embeddings/oleObject3.bin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3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3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6.wav"/><Relationship Id="rId7" Type="http://schemas.openxmlformats.org/officeDocument/2006/relationships/image" Target="../media/image11.jpeg"/><Relationship Id="rId2" Type="http://schemas.microsoft.com/office/2007/relationships/media" Target="../media/media6.wav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.png"/><Relationship Id="rId5" Type="http://schemas.openxmlformats.org/officeDocument/2006/relationships/oleObject" Target="../embeddings/oleObject4.bin"/><Relationship Id="rId4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7.wav"/><Relationship Id="rId7" Type="http://schemas.openxmlformats.org/officeDocument/2006/relationships/image" Target="../media/image13.jpeg"/><Relationship Id="rId2" Type="http://schemas.microsoft.com/office/2007/relationships/media" Target="../media/media7.wav"/><Relationship Id="rId1" Type="http://schemas.openxmlformats.org/officeDocument/2006/relationships/vmlDrawing" Target="../drawings/vmlDrawing5.vml"/><Relationship Id="rId6" Type="http://schemas.openxmlformats.org/officeDocument/2006/relationships/image" Target="../media/image12.png"/><Relationship Id="rId5" Type="http://schemas.openxmlformats.org/officeDocument/2006/relationships/oleObject" Target="../embeddings/oleObject5.bin"/><Relationship Id="rId4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8.wav"/><Relationship Id="rId7" Type="http://schemas.openxmlformats.org/officeDocument/2006/relationships/image" Target="../media/image15.jpeg"/><Relationship Id="rId2" Type="http://schemas.microsoft.com/office/2007/relationships/media" Target="../media/media8.wav"/><Relationship Id="rId1" Type="http://schemas.openxmlformats.org/officeDocument/2006/relationships/vmlDrawing" Target="../drawings/vmlDrawing6.vml"/><Relationship Id="rId6" Type="http://schemas.openxmlformats.org/officeDocument/2006/relationships/image" Target="../media/image14.png"/><Relationship Id="rId5" Type="http://schemas.openxmlformats.org/officeDocument/2006/relationships/oleObject" Target="../embeddings/oleObject6.bin"/><Relationship Id="rId4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9.wav"/><Relationship Id="rId7" Type="http://schemas.openxmlformats.org/officeDocument/2006/relationships/image" Target="../media/image17.jpeg"/><Relationship Id="rId2" Type="http://schemas.microsoft.com/office/2007/relationships/media" Target="../media/media9.wav"/><Relationship Id="rId1" Type="http://schemas.openxmlformats.org/officeDocument/2006/relationships/vmlDrawing" Target="../drawings/vmlDrawing7.vml"/><Relationship Id="rId6" Type="http://schemas.openxmlformats.org/officeDocument/2006/relationships/image" Target="../media/image16.png"/><Relationship Id="rId5" Type="http://schemas.openxmlformats.org/officeDocument/2006/relationships/oleObject" Target="../embeddings/oleObject7.bin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4724401" y="2743200"/>
          <a:ext cx="2149673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Bitmap Image" r:id="rId5" imgW="2695951" imgH="2200582" progId="Paint.Picture">
                  <p:embed/>
                </p:oleObj>
              </mc:Choice>
              <mc:Fallback>
                <p:oleObj name="Bitmap Image" r:id="rId5" imgW="2695951" imgH="2200582" progId="Paint.Picture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1" y="2743200"/>
                        <a:ext cx="2149673" cy="1752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819400" y="1371601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66"/>
                </a:solidFill>
                <a:latin typeface="Century Gothic" pitchFamily="34" charset="0"/>
              </a:rPr>
              <a:t>12. Solve for x.</a:t>
            </a:r>
            <a:endParaRPr lang="en-US" sz="3600" b="1" dirty="0">
              <a:solidFill>
                <a:srgbClr val="FF0066"/>
              </a:solidFill>
              <a:latin typeface="Century Gothic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" t="6985" r="2739" b="23016"/>
          <a:stretch/>
        </p:blipFill>
        <p:spPr>
          <a:xfrm>
            <a:off x="2677886" y="2017932"/>
            <a:ext cx="6607629" cy="3606391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990600"/>
            <a:ext cx="1600200" cy="96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05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5648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4800601" y="2590800"/>
          <a:ext cx="2185737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r:id="rId5" imgW="1040948" imgH="177723" progId="Equation.DSMT4">
                  <p:embed/>
                </p:oleObj>
              </mc:Choice>
              <mc:Fallback>
                <p:oleObj r:id="rId5" imgW="1040948" imgH="177723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1" y="2590800"/>
                        <a:ext cx="2185737" cy="381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4655820" y="3124200"/>
          <a:ext cx="288036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r:id="rId7" imgW="1282700" imgH="241300" progId="Equation.DSMT4">
                  <p:embed/>
                </p:oleObj>
              </mc:Choice>
              <mc:Fallback>
                <p:oleObj r:id="rId7" imgW="1282700" imgH="2413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5820" y="3124200"/>
                        <a:ext cx="2880360" cy="533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819400" y="1371601"/>
            <a:ext cx="632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66"/>
                </a:solidFill>
                <a:latin typeface="Century Gothic" pitchFamily="34" charset="0"/>
              </a:rPr>
              <a:t>25. </a:t>
            </a:r>
            <a:r>
              <a:rPr lang="en-US" sz="3600" b="1" dirty="0">
                <a:solidFill>
                  <a:srgbClr val="FF0066"/>
                </a:solidFill>
                <a:latin typeface="Century Gothic" pitchFamily="34" charset="0"/>
              </a:rPr>
              <a:t>Name Corresponding Parts of </a:t>
            </a:r>
            <a:r>
              <a:rPr lang="en-US" sz="3600" b="1" dirty="0">
                <a:solidFill>
                  <a:srgbClr val="FF0066"/>
                </a:solidFill>
                <a:latin typeface="Century Gothic" pitchFamily="34" charset="0"/>
              </a:rPr>
              <a:t>Triangles.</a:t>
            </a:r>
            <a:endParaRPr lang="en-US" sz="3600" b="1" dirty="0">
              <a:solidFill>
                <a:srgbClr val="FF0066"/>
              </a:solidFill>
              <a:latin typeface="Century Gothic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7" t="2063" r="11905" b="8730"/>
          <a:stretch/>
        </p:blipFill>
        <p:spPr>
          <a:xfrm>
            <a:off x="4191000" y="2571929"/>
            <a:ext cx="3406386" cy="2794728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446020"/>
            <a:ext cx="1295400" cy="77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177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728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1371601"/>
            <a:ext cx="632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66"/>
                </a:solidFill>
                <a:latin typeface="Century Gothic" pitchFamily="34" charset="0"/>
              </a:rPr>
              <a:t>26. </a:t>
            </a:r>
            <a:r>
              <a:rPr lang="en-US" sz="3600" b="1" dirty="0">
                <a:solidFill>
                  <a:srgbClr val="FF0066"/>
                </a:solidFill>
                <a:latin typeface="Century Gothic" pitchFamily="34" charset="0"/>
              </a:rPr>
              <a:t>Name Corresponding Parts of </a:t>
            </a:r>
            <a:r>
              <a:rPr lang="en-US" sz="3600" b="1" dirty="0">
                <a:solidFill>
                  <a:srgbClr val="FF0066"/>
                </a:solidFill>
                <a:latin typeface="Century Gothic" pitchFamily="34" charset="0"/>
              </a:rPr>
              <a:t>Triangles.</a:t>
            </a:r>
            <a:endParaRPr lang="en-US" sz="3600" b="1" dirty="0">
              <a:solidFill>
                <a:srgbClr val="FF0066"/>
              </a:solidFill>
              <a:latin typeface="Century Gothic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4724401" y="3048000"/>
          <a:ext cx="2185737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r:id="rId5" imgW="1040948" imgH="177723" progId="Equation.DSMT4">
                  <p:embed/>
                </p:oleObj>
              </mc:Choice>
              <mc:Fallback>
                <p:oleObj r:id="rId5" imgW="1040948" imgH="177723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1" y="3048000"/>
                        <a:ext cx="2185737" cy="381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4354286" y="3657600"/>
          <a:ext cx="3483429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r:id="rId7" imgW="1524000" imgH="203200" progId="Equation.DSMT4">
                  <p:embed/>
                </p:oleObj>
              </mc:Choice>
              <mc:Fallback>
                <p:oleObj r:id="rId7" imgW="1524000" imgH="2032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4286" y="3657600"/>
                        <a:ext cx="3483429" cy="457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0" t="5238" r="3453" b="36825"/>
          <a:stretch/>
        </p:blipFill>
        <p:spPr>
          <a:xfrm>
            <a:off x="2999014" y="2571930"/>
            <a:ext cx="5987144" cy="2879193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4495800"/>
            <a:ext cx="1193800" cy="71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67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899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19400" y="1371601"/>
            <a:ext cx="632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66"/>
                </a:solidFill>
                <a:latin typeface="Century Gothic" pitchFamily="34" charset="0"/>
              </a:rPr>
              <a:t>27. Determine if two triangles are congruent.</a:t>
            </a:r>
            <a:endParaRPr lang="en-US" sz="3600" b="1" dirty="0">
              <a:solidFill>
                <a:srgbClr val="FF0066"/>
              </a:solidFill>
              <a:latin typeface="Century Gothic" pitchFamily="34" charset="0"/>
            </a:endParaRPr>
          </a:p>
        </p:txBody>
      </p:sp>
      <p:grpSp>
        <p:nvGrpSpPr>
          <p:cNvPr id="4" name="Canvas 316"/>
          <p:cNvGrpSpPr/>
          <p:nvPr/>
        </p:nvGrpSpPr>
        <p:grpSpPr>
          <a:xfrm>
            <a:off x="4356100" y="2637243"/>
            <a:ext cx="7835900" cy="3230157"/>
            <a:chOff x="118110" y="71755"/>
            <a:chExt cx="5492750" cy="2200910"/>
          </a:xfrm>
        </p:grpSpPr>
        <p:sp>
          <p:nvSpPr>
            <p:cNvPr id="5" name="Rectangle 4"/>
            <p:cNvSpPr/>
            <p:nvPr/>
          </p:nvSpPr>
          <p:spPr>
            <a:xfrm>
              <a:off x="3617595" y="1055370"/>
              <a:ext cx="1993265" cy="1217295"/>
            </a:xfrm>
            <a:prstGeom prst="rect">
              <a:avLst/>
            </a:prstGeom>
            <a:noFill/>
          </p:spPr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876300" y="984250"/>
              <a:ext cx="125730" cy="1206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876300" y="984250"/>
              <a:ext cx="125730" cy="120650"/>
            </a:xfrm>
            <a:prstGeom prst="rect">
              <a:avLst/>
            </a:prstGeom>
            <a:noFill/>
            <a:ln w="5080" cap="rnd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999490" y="984250"/>
              <a:ext cx="125095" cy="1206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999490" y="984250"/>
              <a:ext cx="125095" cy="120650"/>
            </a:xfrm>
            <a:prstGeom prst="rect">
              <a:avLst/>
            </a:prstGeom>
            <a:noFill/>
            <a:ln w="5080" cap="rnd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1001395" y="71755"/>
              <a:ext cx="873760" cy="1027430"/>
            </a:xfrm>
            <a:custGeom>
              <a:avLst/>
              <a:gdLst>
                <a:gd name="T0" fmla="*/ 0 w 1376"/>
                <a:gd name="T1" fmla="*/ 0 h 1618"/>
                <a:gd name="T2" fmla="*/ 1376 w 1376"/>
                <a:gd name="T3" fmla="*/ 1618 h 1618"/>
                <a:gd name="T4" fmla="*/ 0 w 1376"/>
                <a:gd name="T5" fmla="*/ 1618 h 1618"/>
                <a:gd name="T6" fmla="*/ 0 w 1376"/>
                <a:gd name="T7" fmla="*/ 0 h 1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76" h="1618">
                  <a:moveTo>
                    <a:pt x="0" y="0"/>
                  </a:moveTo>
                  <a:lnTo>
                    <a:pt x="1376" y="1618"/>
                  </a:lnTo>
                  <a:lnTo>
                    <a:pt x="0" y="161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3970" cap="rnd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cxnSp>
          <p:nvCxnSpPr>
            <p:cNvPr id="11" name="Line 100"/>
            <p:cNvCxnSpPr/>
            <p:nvPr/>
          </p:nvCxnSpPr>
          <p:spPr bwMode="auto">
            <a:xfrm flipH="1">
              <a:off x="122555" y="1099185"/>
              <a:ext cx="878840" cy="635"/>
            </a:xfrm>
            <a:prstGeom prst="line">
              <a:avLst/>
            </a:prstGeom>
            <a:noFill/>
            <a:ln w="13970" cap="rnd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Line 101"/>
            <p:cNvCxnSpPr/>
            <p:nvPr/>
          </p:nvCxnSpPr>
          <p:spPr bwMode="auto">
            <a:xfrm flipV="1">
              <a:off x="118110" y="71755"/>
              <a:ext cx="878840" cy="1022985"/>
            </a:xfrm>
            <a:prstGeom prst="line">
              <a:avLst/>
            </a:prstGeom>
            <a:noFill/>
            <a:ln w="13970" cap="rnd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Line 102"/>
            <p:cNvCxnSpPr/>
            <p:nvPr/>
          </p:nvCxnSpPr>
          <p:spPr bwMode="auto">
            <a:xfrm>
              <a:off x="571500" y="1028700"/>
              <a:ext cx="0" cy="114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Line 103"/>
            <p:cNvCxnSpPr/>
            <p:nvPr/>
          </p:nvCxnSpPr>
          <p:spPr bwMode="auto">
            <a:xfrm>
              <a:off x="1371600" y="1028700"/>
              <a:ext cx="0" cy="114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5" t="3016" b="16667"/>
          <a:stretch/>
        </p:blipFill>
        <p:spPr>
          <a:xfrm>
            <a:off x="3712559" y="2641901"/>
            <a:ext cx="4863514" cy="3023266"/>
          </a:xfrm>
          <a:prstGeom prst="rect">
            <a:avLst/>
          </a:prstGeom>
        </p:spPr>
      </p:pic>
      <p:pic>
        <p:nvPicPr>
          <p:cNvPr id="1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4876801"/>
            <a:ext cx="1071482" cy="642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329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999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1371601"/>
            <a:ext cx="632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66"/>
                </a:solidFill>
                <a:latin typeface="Century Gothic" pitchFamily="34" charset="0"/>
              </a:rPr>
              <a:t>28. Determine if two triangles are congruent.</a:t>
            </a:r>
            <a:endParaRPr lang="en-US" sz="3600" b="1" dirty="0">
              <a:solidFill>
                <a:srgbClr val="FF0066"/>
              </a:solidFill>
              <a:latin typeface="Century Gothic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571930"/>
            <a:ext cx="2209800" cy="1984375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19" t="6983" b="18096"/>
          <a:stretch/>
        </p:blipFill>
        <p:spPr>
          <a:xfrm>
            <a:off x="3986755" y="2667001"/>
            <a:ext cx="3989890" cy="2721429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4759235"/>
            <a:ext cx="1066800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584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30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4648200" y="2209800"/>
          <a:ext cx="259080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Bitmap Image" r:id="rId5" imgW="1848108" imgH="1200318" progId="Paint.Picture">
                  <p:embed/>
                </p:oleObj>
              </mc:Choice>
              <mc:Fallback>
                <p:oleObj name="Bitmap Image" r:id="rId5" imgW="1848108" imgH="1200318" progId="Paint.Picture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209800"/>
                        <a:ext cx="2590800" cy="1676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819400" y="1371601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66"/>
                </a:solidFill>
                <a:latin typeface="Century Gothic" pitchFamily="34" charset="0"/>
              </a:rPr>
              <a:t>13. Solve for x.</a:t>
            </a:r>
            <a:endParaRPr lang="en-US" sz="3600" b="1" dirty="0">
              <a:solidFill>
                <a:srgbClr val="FF0066"/>
              </a:solidFill>
              <a:latin typeface="Century Gothic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8" r="3929" b="7619"/>
          <a:stretch/>
        </p:blipFill>
        <p:spPr>
          <a:xfrm>
            <a:off x="3771900" y="2129681"/>
            <a:ext cx="4648200" cy="3208238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600" y="4648200"/>
            <a:ext cx="1320800" cy="79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943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6392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4524457" y="2017931"/>
          <a:ext cx="2914487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Bitmap Image" r:id="rId5" imgW="1848108" imgH="1209524" progId="Paint.Picture">
                  <p:embed/>
                </p:oleObj>
              </mc:Choice>
              <mc:Fallback>
                <p:oleObj name="Bitmap Image" r:id="rId5" imgW="1848108" imgH="1209524" progId="Paint.Picture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4457" y="2017931"/>
                        <a:ext cx="2914487" cy="1905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819400" y="1371601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66"/>
                </a:solidFill>
                <a:latin typeface="Century Gothic" pitchFamily="34" charset="0"/>
              </a:rPr>
              <a:t>14. Solve for x.</a:t>
            </a:r>
            <a:endParaRPr lang="en-US" sz="3600" b="1" dirty="0">
              <a:solidFill>
                <a:srgbClr val="FF0066"/>
              </a:solidFill>
              <a:latin typeface="Century Gothic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" t="6983" r="2858" b="10476"/>
          <a:stretch/>
        </p:blipFill>
        <p:spPr>
          <a:xfrm>
            <a:off x="3722915" y="2017931"/>
            <a:ext cx="4746171" cy="3069664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085" y="4724400"/>
            <a:ext cx="1447800" cy="86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86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530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5295900" y="2286002"/>
            <a:ext cx="2095500" cy="1648107"/>
            <a:chOff x="1521" y="2884"/>
            <a:chExt cx="2520" cy="1475"/>
          </a:xfrm>
        </p:grpSpPr>
        <p:sp>
          <p:nvSpPr>
            <p:cNvPr id="3" name="Freeform 2"/>
            <p:cNvSpPr>
              <a:spLocks/>
            </p:cNvSpPr>
            <p:nvPr/>
          </p:nvSpPr>
          <p:spPr bwMode="auto">
            <a:xfrm>
              <a:off x="1521" y="2884"/>
              <a:ext cx="2520" cy="1186"/>
            </a:xfrm>
            <a:custGeom>
              <a:avLst/>
              <a:gdLst>
                <a:gd name="T0" fmla="*/ 0 w 3600"/>
                <a:gd name="T1" fmla="*/ 1260 h 1260"/>
                <a:gd name="T2" fmla="*/ 1620 w 3600"/>
                <a:gd name="T3" fmla="*/ 0 h 1260"/>
                <a:gd name="T4" fmla="*/ 3600 w 3600"/>
                <a:gd name="T5" fmla="*/ 1260 h 1260"/>
                <a:gd name="T6" fmla="*/ 0 w 3600"/>
                <a:gd name="T7" fmla="*/ 1260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00" h="1260">
                  <a:moveTo>
                    <a:pt x="0" y="1260"/>
                  </a:moveTo>
                  <a:lnTo>
                    <a:pt x="1620" y="0"/>
                  </a:lnTo>
                  <a:lnTo>
                    <a:pt x="3600" y="1260"/>
                  </a:lnTo>
                  <a:lnTo>
                    <a:pt x="0" y="126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4" name="Text Box 82"/>
            <p:cNvSpPr txBox="1">
              <a:spLocks noChangeArrowheads="1"/>
            </p:cNvSpPr>
            <p:nvPr/>
          </p:nvSpPr>
          <p:spPr bwMode="auto">
            <a:xfrm>
              <a:off x="2421" y="2957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r>
                <a:rPr lang="en-US" sz="1200" dirty="0">
                  <a:latin typeface="Century Gothic"/>
                  <a:ea typeface="Times New Roman"/>
                </a:rPr>
                <a:t>95°</a:t>
              </a:r>
              <a:endParaRPr lang="en-US" sz="1200" dirty="0">
                <a:latin typeface="Times New Roman"/>
                <a:ea typeface="Times New Roman"/>
              </a:endParaRPr>
            </a:p>
          </p:txBody>
        </p:sp>
        <p:sp>
          <p:nvSpPr>
            <p:cNvPr id="5" name="Text Box 83"/>
            <p:cNvSpPr txBox="1">
              <a:spLocks noChangeArrowheads="1"/>
            </p:cNvSpPr>
            <p:nvPr/>
          </p:nvSpPr>
          <p:spPr bwMode="auto">
            <a:xfrm>
              <a:off x="1653" y="3803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r>
                <a:rPr lang="en-US" sz="1200" dirty="0">
                  <a:latin typeface="Century Gothic"/>
                  <a:ea typeface="Times New Roman"/>
                </a:rPr>
                <a:t>x°</a:t>
              </a:r>
              <a:endParaRPr lang="en-US" sz="1200" dirty="0">
                <a:latin typeface="Times New Roman"/>
                <a:ea typeface="Times New Roman"/>
              </a:endParaRPr>
            </a:p>
          </p:txBody>
        </p:sp>
        <p:sp>
          <p:nvSpPr>
            <p:cNvPr id="6" name="Text Box 84"/>
            <p:cNvSpPr txBox="1">
              <a:spLocks noChangeArrowheads="1"/>
            </p:cNvSpPr>
            <p:nvPr/>
          </p:nvSpPr>
          <p:spPr bwMode="auto">
            <a:xfrm>
              <a:off x="3295" y="381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r>
                <a:rPr lang="en-US" sz="1200" dirty="0">
                  <a:latin typeface="Century Gothic"/>
                  <a:ea typeface="Times New Roman"/>
                </a:rPr>
                <a:t>35°</a:t>
              </a:r>
              <a:endParaRPr lang="en-US" sz="1200" dirty="0">
                <a:latin typeface="Times New Roman"/>
                <a:ea typeface="Times New Roman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819400" y="1371601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66"/>
                </a:solidFill>
                <a:latin typeface="Century Gothic" pitchFamily="34" charset="0"/>
              </a:rPr>
              <a:t>15. Solve for x.</a:t>
            </a:r>
            <a:endParaRPr lang="en-US" sz="3600" b="1" dirty="0">
              <a:solidFill>
                <a:srgbClr val="FF0066"/>
              </a:solidFill>
              <a:latin typeface="Century Gothic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3" t="8095" r="2262" b="22380"/>
          <a:stretch/>
        </p:blipFill>
        <p:spPr>
          <a:xfrm>
            <a:off x="3989539" y="2144486"/>
            <a:ext cx="4822522" cy="2701106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4845592"/>
            <a:ext cx="1143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274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3578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5209760" y="2362201"/>
            <a:ext cx="1869757" cy="1559243"/>
            <a:chOff x="7101" y="2704"/>
            <a:chExt cx="2142" cy="1731"/>
          </a:xfrm>
        </p:grpSpPr>
        <p:grpSp>
          <p:nvGrpSpPr>
            <p:cNvPr id="3" name="Group 2"/>
            <p:cNvGrpSpPr>
              <a:grpSpLocks/>
            </p:cNvGrpSpPr>
            <p:nvPr/>
          </p:nvGrpSpPr>
          <p:grpSpPr bwMode="auto">
            <a:xfrm>
              <a:off x="7101" y="2704"/>
              <a:ext cx="2013" cy="1620"/>
              <a:chOff x="7248" y="3064"/>
              <a:chExt cx="2013" cy="1620"/>
            </a:xfrm>
          </p:grpSpPr>
          <p:grpSp>
            <p:nvGrpSpPr>
              <p:cNvPr id="5" name="Group 4"/>
              <p:cNvGrpSpPr>
                <a:grpSpLocks/>
              </p:cNvGrpSpPr>
              <p:nvPr/>
            </p:nvGrpSpPr>
            <p:grpSpPr bwMode="auto">
              <a:xfrm>
                <a:off x="7341" y="3064"/>
                <a:ext cx="1920" cy="1620"/>
                <a:chOff x="2421" y="6828"/>
                <a:chExt cx="2700" cy="2520"/>
              </a:xfrm>
            </p:grpSpPr>
            <p:sp>
              <p:nvSpPr>
                <p:cNvPr id="7" name="AutoShape 88"/>
                <p:cNvSpPr>
                  <a:spLocks noChangeArrowheads="1"/>
                </p:cNvSpPr>
                <p:nvPr/>
              </p:nvSpPr>
              <p:spPr bwMode="auto">
                <a:xfrm>
                  <a:off x="2421" y="6828"/>
                  <a:ext cx="2700" cy="2520"/>
                </a:xfrm>
                <a:prstGeom prst="rtTriangle">
                  <a:avLst/>
                </a:prstGeom>
                <a:no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" name="Rectangle 7"/>
                <p:cNvSpPr>
                  <a:spLocks noChangeArrowheads="1"/>
                </p:cNvSpPr>
                <p:nvPr/>
              </p:nvSpPr>
              <p:spPr bwMode="auto">
                <a:xfrm>
                  <a:off x="2421" y="9165"/>
                  <a:ext cx="180" cy="180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6" name="Text Box 90"/>
              <p:cNvSpPr txBox="1">
                <a:spLocks noChangeArrowheads="1"/>
              </p:cNvSpPr>
              <p:nvPr/>
            </p:nvSpPr>
            <p:spPr bwMode="auto">
              <a:xfrm>
                <a:off x="7248" y="3244"/>
                <a:ext cx="801" cy="4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r>
                  <a:rPr lang="en-US" sz="1200">
                    <a:latin typeface="Century Gothic"/>
                    <a:ea typeface="Times New Roman"/>
                  </a:rPr>
                  <a:t>3x</a:t>
                </a:r>
                <a:r>
                  <a:rPr lang="en-US" sz="1200">
                    <a:latin typeface="Century Gothic"/>
                    <a:ea typeface="Times New Roman"/>
                    <a:sym typeface="Symbol"/>
                  </a:rPr>
                  <a:t></a:t>
                </a:r>
                <a:endParaRPr lang="en-US" sz="1200">
                  <a:latin typeface="Times New Roman"/>
                  <a:ea typeface="Times New Roman"/>
                </a:endParaRPr>
              </a:p>
            </p:txBody>
          </p:sp>
        </p:grpSp>
        <p:sp>
          <p:nvSpPr>
            <p:cNvPr id="4" name="Text Box 91"/>
            <p:cNvSpPr txBox="1">
              <a:spLocks noChangeArrowheads="1"/>
            </p:cNvSpPr>
            <p:nvPr/>
          </p:nvSpPr>
          <p:spPr bwMode="auto">
            <a:xfrm>
              <a:off x="7803" y="3964"/>
              <a:ext cx="1440" cy="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r>
                <a:rPr lang="en-US" sz="1200">
                  <a:latin typeface="Century Gothic"/>
                  <a:ea typeface="Times New Roman"/>
                </a:rPr>
                <a:t>(5x – 14)</a:t>
              </a:r>
              <a:r>
                <a:rPr lang="en-US" sz="1200">
                  <a:latin typeface="Century Gothic"/>
                  <a:ea typeface="Times New Roman"/>
                  <a:sym typeface="Symbol"/>
                </a:rPr>
                <a:t></a:t>
              </a:r>
              <a:endParaRPr lang="en-US" sz="1200">
                <a:latin typeface="Times New Roman"/>
                <a:ea typeface="Times New Roman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819400" y="1371601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66"/>
                </a:solidFill>
                <a:latin typeface="Century Gothic" pitchFamily="34" charset="0"/>
              </a:rPr>
              <a:t>16. Solve for x.</a:t>
            </a:r>
            <a:endParaRPr lang="en-US" sz="3600" b="1" dirty="0">
              <a:solidFill>
                <a:srgbClr val="FF0066"/>
              </a:solidFill>
              <a:latin typeface="Century Gothic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" t="7619" r="2619" b="5714"/>
          <a:stretch/>
        </p:blipFill>
        <p:spPr>
          <a:xfrm>
            <a:off x="3831771" y="1980438"/>
            <a:ext cx="5138058" cy="3506725"/>
          </a:xfrm>
          <a:prstGeom prst="rect">
            <a:avLst/>
          </a:prstGeom>
        </p:spPr>
      </p:pic>
      <p:pic>
        <p:nvPicPr>
          <p:cNvPr id="1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4781736"/>
            <a:ext cx="1175712" cy="705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233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3896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4665453" y="2286000"/>
          <a:ext cx="2861094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Bitmap Image" r:id="rId5" imgW="2266667" imgH="1209524" progId="Paint.Picture">
                  <p:embed/>
                </p:oleObj>
              </mc:Choice>
              <mc:Fallback>
                <p:oleObj name="Bitmap Image" r:id="rId5" imgW="2266667" imgH="1209524" progId="Paint.Picture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5453" y="2286000"/>
                        <a:ext cx="2861094" cy="1524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819400" y="1371601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66"/>
                </a:solidFill>
                <a:latin typeface="Century Gothic" pitchFamily="34" charset="0"/>
              </a:rPr>
              <a:t>17. Solve for x.</a:t>
            </a:r>
            <a:endParaRPr lang="en-US" sz="3600" b="1" dirty="0">
              <a:solidFill>
                <a:srgbClr val="FF0066"/>
              </a:solidFill>
              <a:latin typeface="Century Gothic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8" r="2500" b="29048"/>
          <a:stretch/>
        </p:blipFill>
        <p:spPr>
          <a:xfrm>
            <a:off x="3962400" y="2042093"/>
            <a:ext cx="4876800" cy="2322285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600" y="4953000"/>
            <a:ext cx="1320800" cy="79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565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372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50029" y="1447801"/>
            <a:ext cx="632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66"/>
                </a:solidFill>
                <a:latin typeface="Century Gothic" pitchFamily="34" charset="0"/>
              </a:rPr>
              <a:t>4</a:t>
            </a:r>
            <a:r>
              <a:rPr lang="en-US" sz="3600" b="1" dirty="0">
                <a:solidFill>
                  <a:srgbClr val="FF0066"/>
                </a:solidFill>
                <a:latin typeface="Century Gothic" pitchFamily="34" charset="0"/>
              </a:rPr>
              <a:t>. </a:t>
            </a:r>
            <a:r>
              <a:rPr lang="en-US" sz="3600" b="1" dirty="0">
                <a:solidFill>
                  <a:srgbClr val="FF0066"/>
                </a:solidFill>
                <a:latin typeface="Century Gothic" pitchFamily="34" charset="0"/>
              </a:rPr>
              <a:t>Find the missing side for similar figures.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4800600" y="2895600"/>
          <a:ext cx="2344770" cy="2047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Bitmap Image" r:id="rId5" imgW="2561905" imgH="2238687" progId="Paint.Picture">
                  <p:embed/>
                </p:oleObj>
              </mc:Choice>
              <mc:Fallback>
                <p:oleObj name="Bitmap Image" r:id="rId5" imgW="2561905" imgH="2238687" progId="Paint.Picture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2895600"/>
                        <a:ext cx="2344770" cy="20479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4" t="2699" b="10476"/>
          <a:stretch/>
        </p:blipFill>
        <p:spPr>
          <a:xfrm>
            <a:off x="4108930" y="2648130"/>
            <a:ext cx="3974141" cy="2710543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4724400"/>
            <a:ext cx="1295400" cy="77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308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3000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4954179" y="2362200"/>
          <a:ext cx="2283643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Bitmap Image" r:id="rId5" imgW="2333333" imgH="1476190" progId="Paint.Picture">
                  <p:embed/>
                </p:oleObj>
              </mc:Choice>
              <mc:Fallback>
                <p:oleObj name="Bitmap Image" r:id="rId5" imgW="2333333" imgH="1476190" progId="Paint.Picture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4179" y="2362200"/>
                        <a:ext cx="2283643" cy="1447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819400" y="1371601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66"/>
                </a:solidFill>
                <a:latin typeface="Century Gothic" pitchFamily="34" charset="0"/>
              </a:rPr>
              <a:t>19. Solve for x.</a:t>
            </a:r>
            <a:endParaRPr lang="en-US" sz="3600" b="1" dirty="0">
              <a:solidFill>
                <a:srgbClr val="FF0066"/>
              </a:solidFill>
              <a:latin typeface="Century Gothic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t="3174" r="3453" b="40635"/>
          <a:stretch/>
        </p:blipFill>
        <p:spPr>
          <a:xfrm>
            <a:off x="2830286" y="2209800"/>
            <a:ext cx="5867400" cy="2652694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286411"/>
            <a:ext cx="121920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964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3367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4876801" y="2362200"/>
          <a:ext cx="2665379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Bitmap Image" r:id="rId5" imgW="2276793" imgH="1552792" progId="Paint.Picture">
                  <p:embed/>
                </p:oleObj>
              </mc:Choice>
              <mc:Fallback>
                <p:oleObj name="Bitmap Image" r:id="rId5" imgW="2276793" imgH="1552792" progId="Paint.Picture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1" y="2362200"/>
                        <a:ext cx="2665379" cy="1828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819400" y="1371601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66"/>
                </a:solidFill>
                <a:latin typeface="Century Gothic" pitchFamily="34" charset="0"/>
              </a:rPr>
              <a:t>20. Solve for x.</a:t>
            </a:r>
            <a:endParaRPr lang="en-US" sz="3600" b="1" dirty="0">
              <a:solidFill>
                <a:srgbClr val="FF0066"/>
              </a:solidFill>
              <a:latin typeface="Century Gothic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2" t="8095" b="19682"/>
          <a:stretch/>
        </p:blipFill>
        <p:spPr>
          <a:xfrm>
            <a:off x="3145970" y="2017932"/>
            <a:ext cx="5998030" cy="3458941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143000"/>
            <a:ext cx="1193800" cy="71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180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232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</Words>
  <Application>Microsoft Office PowerPoint</Application>
  <PresentationFormat>Widescreen</PresentationFormat>
  <Paragraphs>18</Paragraphs>
  <Slides>13</Slides>
  <Notes>0</Notes>
  <HiddenSlides>0</HiddenSlides>
  <MMClips>13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Calibri</vt:lpstr>
      <vt:lpstr>Calibri Light</vt:lpstr>
      <vt:lpstr>Century Gothic</vt:lpstr>
      <vt:lpstr>Symbol</vt:lpstr>
      <vt:lpstr>Times New Roman</vt:lpstr>
      <vt:lpstr>Office Theme</vt:lpstr>
      <vt:lpstr>Bitmap Image</vt:lpstr>
      <vt:lpstr>Equation.DSMT4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Dhopeshwarkar, Manjusha</dc:creator>
  <cp:lastModifiedBy>Dhopeshwarkar, Manjusha</cp:lastModifiedBy>
  <cp:revision>1</cp:revision>
  <dcterms:created xsi:type="dcterms:W3CDTF">2016-12-05T16:07:13Z</dcterms:created>
  <dcterms:modified xsi:type="dcterms:W3CDTF">2016-12-05T16:07:44Z</dcterms:modified>
</cp:coreProperties>
</file>